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Proxima Nova"/>
      <p:regular r:id="rId46"/>
      <p:bold r:id="rId47"/>
      <p:italic r:id="rId48"/>
      <p:boldItalic r:id="rId49"/>
    </p:embeddedFont>
    <p:embeddedFont>
      <p:font typeface="Alfa Slab One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roximaNova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AlfaSlab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57482d7bc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57482d7bc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52c31352c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52c31352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57482d7bc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57482d7bc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52c31352c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52c31352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52c31352c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52c31352c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52c31352c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52c31352c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52c31352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52c31352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52c31352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52c31352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52c31352c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52c31352c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52c31352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52c31352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52c31352c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652c31352c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52c31352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52c31352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52c31352c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652c31352c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52c31352c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652c31352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52c31352c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52c31352c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52c31352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52c31352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52c31352c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652c31352c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52c31352c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652c31352c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52c31352c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652c31352c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652c31352c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652c31352c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52c31352c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52c31352c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57482d7bc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57482d7bc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652c31352c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652c31352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652c31352c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652c31352c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52c31352c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652c31352c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52c31352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652c31352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52c31352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652c31352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652c31352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652c31352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52c31352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652c31352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52c3135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52c3135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652c31352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652c31352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52c31352c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652c31352c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52c31352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52c31352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52c3135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652c3135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52c31352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52c31352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57482d7bc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57482d7b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57482d7b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57482d7b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57482d7b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57482d7b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57482d7bc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57482d7bc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64.jpg"/><Relationship Id="rId5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72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jpg"/><Relationship Id="rId4" Type="http://schemas.openxmlformats.org/officeDocument/2006/relationships/image" Target="../media/image43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47.png"/><Relationship Id="rId6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jpg"/><Relationship Id="rId4" Type="http://schemas.openxmlformats.org/officeDocument/2006/relationships/image" Target="../media/image45.jpg"/><Relationship Id="rId5" Type="http://schemas.openxmlformats.org/officeDocument/2006/relationships/image" Target="../media/image42.jpg"/><Relationship Id="rId6" Type="http://schemas.openxmlformats.org/officeDocument/2006/relationships/image" Target="../media/image49.jpg"/><Relationship Id="rId7" Type="http://schemas.openxmlformats.org/officeDocument/2006/relationships/image" Target="../media/image66.jpg"/><Relationship Id="rId8" Type="http://schemas.openxmlformats.org/officeDocument/2006/relationships/image" Target="../media/image7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61.jpg"/><Relationship Id="rId5" Type="http://schemas.openxmlformats.org/officeDocument/2006/relationships/image" Target="../media/image5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jp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jpg"/><Relationship Id="rId4" Type="http://schemas.openxmlformats.org/officeDocument/2006/relationships/image" Target="../media/image76.gif"/><Relationship Id="rId5" Type="http://schemas.openxmlformats.org/officeDocument/2006/relationships/image" Target="../media/image5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jpg"/><Relationship Id="rId4" Type="http://schemas.openxmlformats.org/officeDocument/2006/relationships/image" Target="../media/image65.jpg"/><Relationship Id="rId5" Type="http://schemas.openxmlformats.org/officeDocument/2006/relationships/image" Target="../media/image70.jpg"/><Relationship Id="rId6" Type="http://schemas.openxmlformats.org/officeDocument/2006/relationships/image" Target="../media/image57.jpg"/><Relationship Id="rId7" Type="http://schemas.openxmlformats.org/officeDocument/2006/relationships/image" Target="../media/image6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gif"/><Relationship Id="rId4" Type="http://schemas.openxmlformats.org/officeDocument/2006/relationships/image" Target="../media/image67.gif"/><Relationship Id="rId5" Type="http://schemas.openxmlformats.org/officeDocument/2006/relationships/image" Target="../media/image77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gif"/><Relationship Id="rId4" Type="http://schemas.openxmlformats.org/officeDocument/2006/relationships/image" Target="../media/image75.gif"/><Relationship Id="rId5" Type="http://schemas.openxmlformats.org/officeDocument/2006/relationships/image" Target="../media/image6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13.jpg"/><Relationship Id="rId5" Type="http://schemas.openxmlformats.org/officeDocument/2006/relationships/image" Target="../media/image58.jpg"/><Relationship Id="rId6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3.jpg"/><Relationship Id="rId5" Type="http://schemas.openxmlformats.org/officeDocument/2006/relationships/image" Target="../media/image73.jpg"/><Relationship Id="rId6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Relationship Id="rId4" Type="http://schemas.openxmlformats.org/officeDocument/2006/relationships/image" Target="../media/image14.gif"/><Relationship Id="rId5" Type="http://schemas.openxmlformats.org/officeDocument/2006/relationships/image" Target="../media/image10.gif"/><Relationship Id="rId6" Type="http://schemas.openxmlformats.org/officeDocument/2006/relationships/image" Target="../media/image6.gif"/><Relationship Id="rId7" Type="http://schemas.openxmlformats.org/officeDocument/2006/relationships/image" Target="../media/image4.gif"/><Relationship Id="rId8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ML: Part 2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Mahesh Mohan M 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Centre of Excellence in AI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Institute of Technology Kharagpur </a:t>
            </a:r>
            <a:r>
              <a:rPr lang="en" sz="600">
                <a:solidFill>
                  <a:schemeClr val="lt1"/>
                </a:solidFill>
              </a:rPr>
              <a:t>ons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602575" y="397800"/>
            <a:ext cx="645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ons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0" l="0" r="26204" t="0"/>
          <a:stretch/>
        </p:blipFill>
        <p:spPr>
          <a:xfrm>
            <a:off x="2016150" y="1288825"/>
            <a:ext cx="4755525" cy="313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2"/>
          <p:cNvCxnSpPr/>
          <p:nvPr/>
        </p:nvCxnSpPr>
        <p:spPr>
          <a:xfrm>
            <a:off x="5551600" y="824600"/>
            <a:ext cx="5700" cy="731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2"/>
          <p:cNvCxnSpPr/>
          <p:nvPr/>
        </p:nvCxnSpPr>
        <p:spPr>
          <a:xfrm flipH="1" rot="10800000">
            <a:off x="5540825" y="805950"/>
            <a:ext cx="2869500" cy="24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2"/>
          <p:cNvCxnSpPr/>
          <p:nvPr/>
        </p:nvCxnSpPr>
        <p:spPr>
          <a:xfrm>
            <a:off x="8401925" y="814350"/>
            <a:ext cx="8400" cy="156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2"/>
          <p:cNvSpPr txBox="1"/>
          <p:nvPr/>
        </p:nvSpPr>
        <p:spPr>
          <a:xfrm>
            <a:off x="4087200" y="42837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2. Design Artificial Neural </a:t>
            </a:r>
            <a:r>
              <a:rPr lang="en">
                <a:solidFill>
                  <a:srgbClr val="666666"/>
                </a:solidFill>
              </a:rPr>
              <a:t>Network 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275" y="2382450"/>
            <a:ext cx="2143731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46474"/>
            <a:ext cx="3887675" cy="17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3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How to Solve it?</a:t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155925" y="864475"/>
            <a:ext cx="677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Collect Labelled Dataset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Design ANN Architecture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Define Loss Function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Optimize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eights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7564875" y="3729650"/>
            <a:ext cx="155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3. </a:t>
            </a:r>
            <a:r>
              <a:rPr lang="en">
                <a:solidFill>
                  <a:srgbClr val="666666"/>
                </a:solidFill>
              </a:rPr>
              <a:t>Loss Function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783850" y="434942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>
                <a:solidFill>
                  <a:srgbClr val="666666"/>
                </a:solidFill>
              </a:rPr>
              <a:t>Collect </a:t>
            </a:r>
            <a:r>
              <a:rPr lang="en">
                <a:solidFill>
                  <a:srgbClr val="666666"/>
                </a:solidFill>
              </a:rPr>
              <a:t>Labelled dataset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5911500" y="422900"/>
            <a:ext cx="227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4</a:t>
            </a:r>
            <a:r>
              <a:rPr lang="en">
                <a:solidFill>
                  <a:srgbClr val="666666"/>
                </a:solidFill>
              </a:rPr>
              <a:t>. Optimize Weight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925" y="2442650"/>
            <a:ext cx="3813525" cy="19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/>
          <p:nvPr/>
        </p:nvSpPr>
        <p:spPr>
          <a:xfrm>
            <a:off x="6111575" y="1653700"/>
            <a:ext cx="765000" cy="4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26204" t="0"/>
          <a:stretch/>
        </p:blipFill>
        <p:spPr>
          <a:xfrm>
            <a:off x="2016150" y="1288825"/>
            <a:ext cx="4755525" cy="313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3"/>
          <p:cNvCxnSpPr/>
          <p:nvPr/>
        </p:nvCxnSpPr>
        <p:spPr>
          <a:xfrm>
            <a:off x="5551600" y="824600"/>
            <a:ext cx="5700" cy="731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3"/>
          <p:cNvCxnSpPr/>
          <p:nvPr/>
        </p:nvCxnSpPr>
        <p:spPr>
          <a:xfrm flipH="1" rot="10800000">
            <a:off x="5540825" y="805950"/>
            <a:ext cx="2869500" cy="24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8401925" y="814350"/>
            <a:ext cx="8400" cy="156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3"/>
          <p:cNvSpPr txBox="1"/>
          <p:nvPr/>
        </p:nvSpPr>
        <p:spPr>
          <a:xfrm>
            <a:off x="4087200" y="42837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2. Design Artificial Neural Network 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275" y="2382450"/>
            <a:ext cx="2143731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46474"/>
            <a:ext cx="3887675" cy="17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3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How to Solve it?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155925" y="864475"/>
            <a:ext cx="677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Collect Labelled Dataset</a:t>
            </a:r>
            <a:endParaRPr sz="1800"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Design ANN Architecture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Define Loss Function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Optimize weights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7564875" y="3729650"/>
            <a:ext cx="155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3. Loss Function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783850" y="434942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>
                <a:solidFill>
                  <a:srgbClr val="666666"/>
                </a:solidFill>
              </a:rPr>
              <a:t>Collect Labelled dataset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5911500" y="422900"/>
            <a:ext cx="227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4. Optimize Weight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925" y="2442650"/>
            <a:ext cx="3813525" cy="19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/>
          <p:nvPr/>
        </p:nvSpPr>
        <p:spPr>
          <a:xfrm>
            <a:off x="6111575" y="1653700"/>
            <a:ext cx="765000" cy="4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0725" y="10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Labelled Dataset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311700" y="1152475"/>
            <a:ext cx="329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75" y="1017725"/>
            <a:ext cx="8606402" cy="405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0" l="0" r="26204" t="0"/>
          <a:stretch/>
        </p:blipFill>
        <p:spPr>
          <a:xfrm>
            <a:off x="2016150" y="1288825"/>
            <a:ext cx="4755525" cy="313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5"/>
          <p:cNvCxnSpPr/>
          <p:nvPr/>
        </p:nvCxnSpPr>
        <p:spPr>
          <a:xfrm>
            <a:off x="5551600" y="824600"/>
            <a:ext cx="5700" cy="731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5"/>
          <p:cNvCxnSpPr/>
          <p:nvPr/>
        </p:nvCxnSpPr>
        <p:spPr>
          <a:xfrm flipH="1" rot="10800000">
            <a:off x="5540825" y="805950"/>
            <a:ext cx="2869500" cy="24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5"/>
          <p:cNvCxnSpPr/>
          <p:nvPr/>
        </p:nvCxnSpPr>
        <p:spPr>
          <a:xfrm>
            <a:off x="8401925" y="814350"/>
            <a:ext cx="8400" cy="156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5"/>
          <p:cNvSpPr txBox="1"/>
          <p:nvPr/>
        </p:nvSpPr>
        <p:spPr>
          <a:xfrm>
            <a:off x="4087200" y="42837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2. Design Artificial Neural Network 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275" y="2382450"/>
            <a:ext cx="2143731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46474"/>
            <a:ext cx="3887675" cy="17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>
            <p:ph type="title"/>
          </p:nvPr>
        </p:nvSpPr>
        <p:spPr>
          <a:xfrm>
            <a:off x="311700" y="3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How to Solve it?</a:t>
            </a: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155925" y="864475"/>
            <a:ext cx="677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Collect Labelled Dataset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Design ANN Architecture</a:t>
            </a:r>
            <a:endParaRPr sz="1800"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Define Loss Function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Optimize weights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7564875" y="3729650"/>
            <a:ext cx="155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3. Loss Function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783850" y="434942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>
                <a:solidFill>
                  <a:srgbClr val="666666"/>
                </a:solidFill>
              </a:rPr>
              <a:t>Collect Labelled dataset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5911500" y="422900"/>
            <a:ext cx="227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4. Optimize Weight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925" y="2442650"/>
            <a:ext cx="3813525" cy="19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6111575" y="1653700"/>
            <a:ext cx="765000" cy="4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2449" y="837426"/>
            <a:ext cx="469025" cy="30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ANN Architecture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26204" t="0"/>
          <a:stretch/>
        </p:blipFill>
        <p:spPr>
          <a:xfrm>
            <a:off x="4149750" y="1517425"/>
            <a:ext cx="4755525" cy="31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/>
        </p:nvSpPr>
        <p:spPr>
          <a:xfrm>
            <a:off x="8245175" y="1882300"/>
            <a:ext cx="765000" cy="4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4925"/>
            <a:ext cx="6302198" cy="21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0" l="0" r="26204" t="0"/>
          <a:stretch/>
        </p:blipFill>
        <p:spPr>
          <a:xfrm>
            <a:off x="2016150" y="1288825"/>
            <a:ext cx="4755525" cy="313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7"/>
          <p:cNvCxnSpPr/>
          <p:nvPr/>
        </p:nvCxnSpPr>
        <p:spPr>
          <a:xfrm>
            <a:off x="5551600" y="824600"/>
            <a:ext cx="5700" cy="731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7"/>
          <p:cNvCxnSpPr/>
          <p:nvPr/>
        </p:nvCxnSpPr>
        <p:spPr>
          <a:xfrm flipH="1" rot="10800000">
            <a:off x="5540825" y="805950"/>
            <a:ext cx="2869500" cy="24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7"/>
          <p:cNvCxnSpPr/>
          <p:nvPr/>
        </p:nvCxnSpPr>
        <p:spPr>
          <a:xfrm>
            <a:off x="8401925" y="814350"/>
            <a:ext cx="8400" cy="156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7"/>
          <p:cNvSpPr txBox="1"/>
          <p:nvPr/>
        </p:nvSpPr>
        <p:spPr>
          <a:xfrm>
            <a:off x="4087200" y="42837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2. Design Artificial Neural Network 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275" y="2382450"/>
            <a:ext cx="2143731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46474"/>
            <a:ext cx="3887675" cy="17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>
            <p:ph type="title"/>
          </p:nvPr>
        </p:nvSpPr>
        <p:spPr>
          <a:xfrm>
            <a:off x="311700" y="3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How to Solve it?</a:t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155925" y="864475"/>
            <a:ext cx="677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Collect Labelled Dataset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Design ANN Architecture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Define Loss Function</a:t>
            </a:r>
            <a:endParaRPr sz="1800"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Optimize weights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7564875" y="3729650"/>
            <a:ext cx="155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3. Loss Function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783850" y="434942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>
                <a:solidFill>
                  <a:srgbClr val="666666"/>
                </a:solidFill>
              </a:rPr>
              <a:t>Collect Labelled dataset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5911500" y="422900"/>
            <a:ext cx="227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4. Optimize Weight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925" y="2442650"/>
            <a:ext cx="3813525" cy="19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/>
          <p:nvPr/>
        </p:nvSpPr>
        <p:spPr>
          <a:xfrm>
            <a:off x="6111575" y="1653700"/>
            <a:ext cx="765000" cy="4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2449" y="837426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4036" y="1141901"/>
            <a:ext cx="469025" cy="30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311700" y="6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Cross-entropy Loss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50" y="584150"/>
            <a:ext cx="8583500" cy="24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1825" y="3198775"/>
            <a:ext cx="3174600" cy="17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433825" y="3198775"/>
            <a:ext cx="75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075" y="2115950"/>
            <a:ext cx="3826351" cy="21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>
            <p:ph type="title"/>
          </p:nvPr>
        </p:nvSpPr>
        <p:spPr>
          <a:xfrm>
            <a:off x="311700" y="11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Cross-entropy Loss?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400" y="0"/>
            <a:ext cx="2962050" cy="24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/>
          <p:nvPr/>
        </p:nvSpPr>
        <p:spPr>
          <a:xfrm>
            <a:off x="6345625" y="1017725"/>
            <a:ext cx="911400" cy="130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0" y="684775"/>
            <a:ext cx="5590350" cy="12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910700"/>
            <a:ext cx="4190664" cy="20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000" y="3946525"/>
            <a:ext cx="4542550" cy="1086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0250" y="4326649"/>
            <a:ext cx="2962050" cy="60926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311700" y="11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vs Regression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68150"/>
            <a:ext cx="7056225" cy="3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 rotWithShape="1">
          <a:blip r:embed="rId4">
            <a:alphaModFix/>
          </a:blip>
          <a:srcRect b="0" l="54225" r="1107" t="0"/>
          <a:stretch/>
        </p:blipFill>
        <p:spPr>
          <a:xfrm>
            <a:off x="6888399" y="2571750"/>
            <a:ext cx="2336675" cy="21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 b="0" l="0" r="48767" t="0"/>
          <a:stretch/>
        </p:blipFill>
        <p:spPr>
          <a:xfrm>
            <a:off x="6994325" y="638250"/>
            <a:ext cx="2424626" cy="19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121200" y="5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 Life Application</a:t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 rotWithShape="1">
          <a:blip r:embed="rId3">
            <a:alphaModFix/>
          </a:blip>
          <a:srcRect b="0" l="0" r="49578" t="0"/>
          <a:stretch/>
        </p:blipFill>
        <p:spPr>
          <a:xfrm>
            <a:off x="2477502" y="559375"/>
            <a:ext cx="3139450" cy="24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150" y="54400"/>
            <a:ext cx="2807925" cy="46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5">
            <a:alphaModFix/>
          </a:blip>
          <a:srcRect b="0" l="0" r="-88323" t="0"/>
          <a:stretch/>
        </p:blipFill>
        <p:spPr>
          <a:xfrm>
            <a:off x="67225" y="839524"/>
            <a:ext cx="3933800" cy="2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6152600" y="4665000"/>
            <a:ext cx="30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Input and Output are similar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31"/>
          <p:cNvSpPr/>
          <p:nvPr/>
        </p:nvSpPr>
        <p:spPr>
          <a:xfrm>
            <a:off x="3599900" y="1731325"/>
            <a:ext cx="762000" cy="3810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4">
            <a:alphaModFix/>
          </a:blip>
          <a:srcRect b="37790" l="49884" r="0" t="49930"/>
          <a:stretch/>
        </p:blipFill>
        <p:spPr>
          <a:xfrm>
            <a:off x="4468854" y="3738974"/>
            <a:ext cx="1289721" cy="5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 rotWithShape="1">
          <a:blip r:embed="rId4">
            <a:alphaModFix/>
          </a:blip>
          <a:srcRect b="37790" l="0" r="49884" t="49930"/>
          <a:stretch/>
        </p:blipFill>
        <p:spPr>
          <a:xfrm>
            <a:off x="317800" y="3738975"/>
            <a:ext cx="1289725" cy="5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1"/>
          <p:cNvCxnSpPr/>
          <p:nvPr/>
        </p:nvCxnSpPr>
        <p:spPr>
          <a:xfrm>
            <a:off x="6130100" y="117750"/>
            <a:ext cx="22500" cy="4854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3" name="Google Shape;27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0412" y="3140350"/>
            <a:ext cx="2375566" cy="1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2401300" y="4612175"/>
            <a:ext cx="66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ML model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1791975" y="3866113"/>
            <a:ext cx="3648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3961038" y="3895875"/>
            <a:ext cx="3648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325" y="1545225"/>
            <a:ext cx="6003675" cy="36486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194000" y="12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Motivating Example: Reading Postcode 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49609"/>
          <a:stretch/>
        </p:blipFill>
        <p:spPr>
          <a:xfrm>
            <a:off x="6224996" y="734167"/>
            <a:ext cx="2608243" cy="67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49609" l="0" r="0" t="0"/>
          <a:stretch/>
        </p:blipFill>
        <p:spPr>
          <a:xfrm>
            <a:off x="3651463" y="699950"/>
            <a:ext cx="2608243" cy="67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573950"/>
            <a:ext cx="3292950" cy="339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49609" l="40254" r="39785" t="0"/>
          <a:stretch/>
        </p:blipFill>
        <p:spPr>
          <a:xfrm>
            <a:off x="1214900" y="623747"/>
            <a:ext cx="698016" cy="921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4"/>
          <p:cNvCxnSpPr/>
          <p:nvPr/>
        </p:nvCxnSpPr>
        <p:spPr>
          <a:xfrm flipH="1">
            <a:off x="3396125" y="770925"/>
            <a:ext cx="23700" cy="4237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311700" y="6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 Loss</a:t>
            </a:r>
            <a:endParaRPr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50" y="1169900"/>
            <a:ext cx="40767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an Squared Error : Overview, Examples, Concepts and More | Simplilearn" id="283" name="Google Shape;2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00" y="254625"/>
            <a:ext cx="4623525" cy="46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3"/>
          <p:cNvPicPr preferRelativeResize="0"/>
          <p:nvPr/>
        </p:nvPicPr>
        <p:blipFill rotWithShape="1">
          <a:blip r:embed="rId3">
            <a:alphaModFix/>
          </a:blip>
          <a:srcRect b="0" l="0" r="26204" t="0"/>
          <a:stretch/>
        </p:blipFill>
        <p:spPr>
          <a:xfrm>
            <a:off x="2016150" y="1288825"/>
            <a:ext cx="4755525" cy="313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3"/>
          <p:cNvCxnSpPr/>
          <p:nvPr/>
        </p:nvCxnSpPr>
        <p:spPr>
          <a:xfrm>
            <a:off x="5551600" y="824600"/>
            <a:ext cx="5700" cy="731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3"/>
          <p:cNvCxnSpPr/>
          <p:nvPr/>
        </p:nvCxnSpPr>
        <p:spPr>
          <a:xfrm flipH="1" rot="10800000">
            <a:off x="5540825" y="805950"/>
            <a:ext cx="2869500" cy="24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3"/>
          <p:cNvCxnSpPr/>
          <p:nvPr/>
        </p:nvCxnSpPr>
        <p:spPr>
          <a:xfrm>
            <a:off x="8401925" y="814350"/>
            <a:ext cx="8400" cy="156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3"/>
          <p:cNvSpPr txBox="1"/>
          <p:nvPr/>
        </p:nvSpPr>
        <p:spPr>
          <a:xfrm>
            <a:off x="4087200" y="42837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2. Design Artificial Neural Network 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275" y="2382450"/>
            <a:ext cx="2143731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46474"/>
            <a:ext cx="3887675" cy="17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>
            <p:ph type="title"/>
          </p:nvPr>
        </p:nvSpPr>
        <p:spPr>
          <a:xfrm>
            <a:off x="311700" y="3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How to Solve it?</a:t>
            </a:r>
            <a:endParaRPr/>
          </a:p>
        </p:txBody>
      </p:sp>
      <p:sp>
        <p:nvSpPr>
          <p:cNvPr id="296" name="Google Shape;296;p33"/>
          <p:cNvSpPr txBox="1"/>
          <p:nvPr/>
        </p:nvSpPr>
        <p:spPr>
          <a:xfrm>
            <a:off x="155925" y="864475"/>
            <a:ext cx="677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Collect Labelled Dataset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Design ANN Architecture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Define Loss Function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Optimize weights</a:t>
            </a:r>
            <a:endParaRPr sz="1800"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7564875" y="3729650"/>
            <a:ext cx="155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3. Loss Function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783850" y="434942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>
                <a:solidFill>
                  <a:srgbClr val="666666"/>
                </a:solidFill>
              </a:rPr>
              <a:t>Collect Labelled dataset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5911500" y="422900"/>
            <a:ext cx="227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4. Optimize Weight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925" y="2442650"/>
            <a:ext cx="3813525" cy="19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/>
          <p:nvPr/>
        </p:nvSpPr>
        <p:spPr>
          <a:xfrm>
            <a:off x="6111575" y="1653700"/>
            <a:ext cx="765000" cy="4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2449" y="837426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4036" y="1141901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3436" y="1476851"/>
            <a:ext cx="469025" cy="30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311700" y="-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ANN: Closed Form Expression</a:t>
            </a:r>
            <a:endParaRPr/>
          </a:p>
        </p:txBody>
      </p:sp>
      <p:pic>
        <p:nvPicPr>
          <p:cNvPr descr="Maxima And Minima - Differentiation, Business Mathematics and Statistics -  Business Mathematics and Statistics - B Com PDF Download"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897" y="520450"/>
            <a:ext cx="6670875" cy="20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00" y="2526850"/>
            <a:ext cx="4025108" cy="25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12937"/>
            <a:ext cx="4727799" cy="24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311700" y="-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ANN: Gradient Descent</a:t>
            </a:r>
            <a:endParaRPr/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5150"/>
            <a:ext cx="3969676" cy="31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25" y="499100"/>
            <a:ext cx="6415951" cy="14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 txBox="1"/>
          <p:nvPr/>
        </p:nvSpPr>
        <p:spPr>
          <a:xfrm rot="-5400000">
            <a:off x="-988350" y="3037463"/>
            <a:ext cx="24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Loss: Denoted by </a:t>
            </a:r>
            <a:r>
              <a:rPr i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f()</a:t>
            </a:r>
            <a:endParaRPr i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659475" y="4781525"/>
            <a:ext cx="34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ANN weight: denoted by </a:t>
            </a:r>
            <a:r>
              <a:rPr i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i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4778700" y="2157125"/>
            <a:ext cx="405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happens to Loss f(a+h) - f(a) if the weight update </a:t>
            </a:r>
            <a:r>
              <a:rPr i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is -𝝀 f’(a)?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Note: 𝝀 &gt;0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5150"/>
            <a:ext cx="3969676" cy="31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25" y="499100"/>
            <a:ext cx="6415951" cy="14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6"/>
          <p:cNvSpPr txBox="1"/>
          <p:nvPr/>
        </p:nvSpPr>
        <p:spPr>
          <a:xfrm rot="-5400000">
            <a:off x="-988350" y="3037463"/>
            <a:ext cx="24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Loss: Denoted by </a:t>
            </a:r>
            <a:r>
              <a:rPr i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f()</a:t>
            </a:r>
            <a:endParaRPr i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659475" y="4781525"/>
            <a:ext cx="34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ANN weight: denoted by </a:t>
            </a:r>
            <a:r>
              <a:rPr i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i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4778700" y="2049125"/>
            <a:ext cx="4053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happens to Loss </a:t>
            </a:r>
            <a:r>
              <a:rPr i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f(a+h) - f(a)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if the weight update </a:t>
            </a:r>
            <a:r>
              <a:rPr i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is -𝝀 f’(a)?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Note: 𝝀 &gt;0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34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f(a+h) - f(a) is negative, which means f(a+h) ≤ f(a).</a:t>
            </a:r>
            <a:endParaRPr sz="1800">
              <a:solidFill>
                <a:srgbClr val="29293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36"/>
          <p:cNvSpPr txBox="1"/>
          <p:nvPr>
            <p:ph type="title"/>
          </p:nvPr>
        </p:nvSpPr>
        <p:spPr>
          <a:xfrm>
            <a:off x="311700" y="-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ANN: Gradient Descent</a:t>
            </a:r>
            <a:endParaRPr/>
          </a:p>
        </p:txBody>
      </p:sp>
      <p:sp>
        <p:nvSpPr>
          <p:cNvPr id="333" name="Google Shape;333;p36"/>
          <p:cNvSpPr txBox="1"/>
          <p:nvPr/>
        </p:nvSpPr>
        <p:spPr>
          <a:xfrm>
            <a:off x="4486200" y="4184975"/>
            <a:ext cx="4597800" cy="738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Optimizing ANN: Update each ANN weight a as </a:t>
            </a:r>
            <a:r>
              <a:rPr lang="en" sz="1800">
                <a:solidFill>
                  <a:schemeClr val="accent3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a - 𝝀 f’(a)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where 𝝀 is the learning rate.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75" y="76200"/>
            <a:ext cx="3339750" cy="22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 rotWithShape="1">
          <a:blip r:embed="rId4">
            <a:alphaModFix/>
          </a:blip>
          <a:srcRect b="44454" l="0" r="0" t="9411"/>
          <a:stretch/>
        </p:blipFill>
        <p:spPr>
          <a:xfrm>
            <a:off x="-44825" y="2197476"/>
            <a:ext cx="5044875" cy="28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 rotWithShape="1">
          <a:blip r:embed="rId4">
            <a:alphaModFix/>
          </a:blip>
          <a:srcRect b="0" l="0" r="0" t="54877"/>
          <a:stretch/>
        </p:blipFill>
        <p:spPr>
          <a:xfrm>
            <a:off x="4865550" y="2195225"/>
            <a:ext cx="5018118" cy="28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25" y="124539"/>
            <a:ext cx="3637050" cy="228566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63775" y="651263"/>
            <a:ext cx="119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 Ideal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Case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of Loss function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7913525" y="772375"/>
            <a:ext cx="129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 Practical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Case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of Loss function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p37"/>
          <p:cNvSpPr txBox="1"/>
          <p:nvPr>
            <p:ph type="title"/>
          </p:nvPr>
        </p:nvSpPr>
        <p:spPr>
          <a:xfrm>
            <a:off x="76325" y="-11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Learning Rate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8"/>
          <p:cNvPicPr preferRelativeResize="0"/>
          <p:nvPr/>
        </p:nvPicPr>
        <p:blipFill rotWithShape="1">
          <a:blip r:embed="rId3">
            <a:alphaModFix/>
          </a:blip>
          <a:srcRect b="0" l="0" r="26204" t="0"/>
          <a:stretch/>
        </p:blipFill>
        <p:spPr>
          <a:xfrm>
            <a:off x="2016150" y="1288825"/>
            <a:ext cx="4755525" cy="313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8"/>
          <p:cNvCxnSpPr/>
          <p:nvPr/>
        </p:nvCxnSpPr>
        <p:spPr>
          <a:xfrm>
            <a:off x="5551600" y="824600"/>
            <a:ext cx="5700" cy="731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38"/>
          <p:cNvCxnSpPr/>
          <p:nvPr/>
        </p:nvCxnSpPr>
        <p:spPr>
          <a:xfrm flipH="1" rot="10800000">
            <a:off x="5540825" y="805950"/>
            <a:ext cx="2869500" cy="24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8"/>
          <p:cNvCxnSpPr/>
          <p:nvPr/>
        </p:nvCxnSpPr>
        <p:spPr>
          <a:xfrm>
            <a:off x="8401925" y="814350"/>
            <a:ext cx="8400" cy="156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8"/>
          <p:cNvSpPr txBox="1"/>
          <p:nvPr/>
        </p:nvSpPr>
        <p:spPr>
          <a:xfrm>
            <a:off x="4087200" y="42837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2. Design Artificial Neural Network 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275" y="2382450"/>
            <a:ext cx="2143731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46474"/>
            <a:ext cx="3887675" cy="17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 txBox="1"/>
          <p:nvPr>
            <p:ph type="title"/>
          </p:nvPr>
        </p:nvSpPr>
        <p:spPr>
          <a:xfrm>
            <a:off x="311700" y="3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How to Solve it?</a:t>
            </a:r>
            <a:endParaRPr/>
          </a:p>
        </p:txBody>
      </p:sp>
      <p:sp>
        <p:nvSpPr>
          <p:cNvPr id="357" name="Google Shape;357;p38"/>
          <p:cNvSpPr txBox="1"/>
          <p:nvPr/>
        </p:nvSpPr>
        <p:spPr>
          <a:xfrm>
            <a:off x="155925" y="864475"/>
            <a:ext cx="677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Collect Labelled Dataset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Design ANN Architecture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Define Loss Function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Optimize weights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7564875" y="3729650"/>
            <a:ext cx="155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3. Loss Function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9" name="Google Shape;359;p38"/>
          <p:cNvSpPr txBox="1"/>
          <p:nvPr/>
        </p:nvSpPr>
        <p:spPr>
          <a:xfrm>
            <a:off x="783850" y="434942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>
                <a:solidFill>
                  <a:srgbClr val="666666"/>
                </a:solidFill>
              </a:rPr>
              <a:t>Collect Labelled dataset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5911500" y="422900"/>
            <a:ext cx="227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4. Optimize Weight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925" y="2442650"/>
            <a:ext cx="3813525" cy="19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/>
          <p:nvPr/>
        </p:nvSpPr>
        <p:spPr>
          <a:xfrm>
            <a:off x="6111575" y="1653700"/>
            <a:ext cx="765000" cy="4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2449" y="837426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4036" y="1141901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5836" y="1476851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8636" y="1705451"/>
            <a:ext cx="469025" cy="30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b="0" l="0" r="26204" t="0"/>
          <a:stretch/>
        </p:blipFill>
        <p:spPr>
          <a:xfrm>
            <a:off x="2016150" y="1288825"/>
            <a:ext cx="4755525" cy="313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39"/>
          <p:cNvCxnSpPr/>
          <p:nvPr/>
        </p:nvCxnSpPr>
        <p:spPr>
          <a:xfrm>
            <a:off x="5551600" y="824600"/>
            <a:ext cx="5700" cy="731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9"/>
          <p:cNvCxnSpPr/>
          <p:nvPr/>
        </p:nvCxnSpPr>
        <p:spPr>
          <a:xfrm flipH="1" rot="10800000">
            <a:off x="5540825" y="805950"/>
            <a:ext cx="2869500" cy="24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39"/>
          <p:cNvCxnSpPr/>
          <p:nvPr/>
        </p:nvCxnSpPr>
        <p:spPr>
          <a:xfrm>
            <a:off x="8401925" y="814350"/>
            <a:ext cx="8400" cy="156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39"/>
          <p:cNvSpPr txBox="1"/>
          <p:nvPr/>
        </p:nvSpPr>
        <p:spPr>
          <a:xfrm>
            <a:off x="4087200" y="42837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2. Design Artificial Neural Network 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76" name="Google Shape;3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275" y="2382450"/>
            <a:ext cx="2143731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46474"/>
            <a:ext cx="3887675" cy="17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9"/>
          <p:cNvSpPr txBox="1"/>
          <p:nvPr/>
        </p:nvSpPr>
        <p:spPr>
          <a:xfrm>
            <a:off x="155925" y="864475"/>
            <a:ext cx="677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Collect Labelled Dataset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Design ANN Architecture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Define Loss Function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Optimize weights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7564875" y="3729650"/>
            <a:ext cx="155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3. Loss Function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783850" y="434942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>
                <a:solidFill>
                  <a:srgbClr val="666666"/>
                </a:solidFill>
              </a:rPr>
              <a:t>Collect Labelled dataset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5911500" y="422900"/>
            <a:ext cx="227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4. Optimize Weight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925" y="2442650"/>
            <a:ext cx="3813525" cy="19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/>
          <p:nvPr/>
        </p:nvSpPr>
        <p:spPr>
          <a:xfrm>
            <a:off x="6111575" y="1653700"/>
            <a:ext cx="765000" cy="4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2449" y="837426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4036" y="1141901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5836" y="1476851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8636" y="1705451"/>
            <a:ext cx="469025" cy="3044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9"/>
          <p:cNvSpPr txBox="1"/>
          <p:nvPr>
            <p:ph type="title"/>
          </p:nvPr>
        </p:nvSpPr>
        <p:spPr>
          <a:xfrm>
            <a:off x="49000" y="8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vs Nonparametric Methods?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Google Shape;393;p40"/>
          <p:cNvCxnSpPr/>
          <p:nvPr/>
        </p:nvCxnSpPr>
        <p:spPr>
          <a:xfrm>
            <a:off x="5551600" y="824600"/>
            <a:ext cx="5700" cy="731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40"/>
          <p:cNvCxnSpPr/>
          <p:nvPr/>
        </p:nvCxnSpPr>
        <p:spPr>
          <a:xfrm flipH="1" rot="10800000">
            <a:off x="5540825" y="805950"/>
            <a:ext cx="2869500" cy="24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0"/>
          <p:cNvCxnSpPr/>
          <p:nvPr/>
        </p:nvCxnSpPr>
        <p:spPr>
          <a:xfrm>
            <a:off x="8401925" y="814350"/>
            <a:ext cx="8400" cy="156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40"/>
          <p:cNvSpPr txBox="1"/>
          <p:nvPr/>
        </p:nvSpPr>
        <p:spPr>
          <a:xfrm>
            <a:off x="3733050" y="345032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2. Design Artificial Neural Network 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155925" y="864475"/>
            <a:ext cx="677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Collect Labelled Dataset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Design ANN Architecture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Define Loss Function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Optimize weights</a:t>
            </a:r>
            <a:endParaRPr sz="18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7564875" y="3471875"/>
            <a:ext cx="155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3. Loss Function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98050" y="434942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>
                <a:solidFill>
                  <a:srgbClr val="666666"/>
                </a:solidFill>
              </a:rPr>
              <a:t>Collect Labelled dataset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00" name="Google Shape;400;p40"/>
          <p:cNvSpPr txBox="1"/>
          <p:nvPr/>
        </p:nvSpPr>
        <p:spPr>
          <a:xfrm>
            <a:off x="5911500" y="422900"/>
            <a:ext cx="227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4. Optimize Weight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01" name="Google Shape;4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875" y="2442650"/>
            <a:ext cx="3813525" cy="19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0"/>
          <p:cNvSpPr/>
          <p:nvPr/>
        </p:nvSpPr>
        <p:spPr>
          <a:xfrm>
            <a:off x="6111575" y="1653700"/>
            <a:ext cx="765000" cy="4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3" name="Google Shape;4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449" y="837426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036" y="1141901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836" y="1476851"/>
            <a:ext cx="469025" cy="3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636" y="1705451"/>
            <a:ext cx="469025" cy="304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>
            <p:ph type="title"/>
          </p:nvPr>
        </p:nvSpPr>
        <p:spPr>
          <a:xfrm>
            <a:off x="49000" y="8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vs Nonparametric Methods?</a:t>
            </a:r>
            <a:endParaRPr/>
          </a:p>
        </p:txBody>
      </p:sp>
      <p:pic>
        <p:nvPicPr>
          <p:cNvPr id="408" name="Google Shape;40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650" y="1598775"/>
            <a:ext cx="3630225" cy="180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2851" y="2442662"/>
            <a:ext cx="1637750" cy="10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Unsupervised Learning</a:t>
            </a:r>
            <a:endParaRPr/>
          </a:p>
        </p:txBody>
      </p:sp>
      <p:sp>
        <p:nvSpPr>
          <p:cNvPr id="415" name="Google Shape;415;p41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94000" y="12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Representation in Computer</a:t>
            </a:r>
            <a:r>
              <a:rPr lang="en"/>
              <a:t> 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25" y="699950"/>
            <a:ext cx="8207745" cy="43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625" y="152400"/>
            <a:ext cx="362902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00" y="159800"/>
            <a:ext cx="4758026" cy="356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" y="3836520"/>
            <a:ext cx="1306950" cy="13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2975" y="3836525"/>
            <a:ext cx="1306950" cy="130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2"/>
          <p:cNvPicPr preferRelativeResize="0"/>
          <p:nvPr/>
        </p:nvPicPr>
        <p:blipFill rotWithShape="1">
          <a:blip r:embed="rId7">
            <a:alphaModFix/>
          </a:blip>
          <a:srcRect b="16792" l="10171" r="33386" t="5927"/>
          <a:stretch/>
        </p:blipFill>
        <p:spPr>
          <a:xfrm>
            <a:off x="2639750" y="3836525"/>
            <a:ext cx="1431930" cy="130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0075" y="3836525"/>
            <a:ext cx="1023955" cy="13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2"/>
          <p:cNvSpPr txBox="1"/>
          <p:nvPr/>
        </p:nvSpPr>
        <p:spPr>
          <a:xfrm>
            <a:off x="4071675" y="4207775"/>
            <a:ext cx="494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475" y="2246313"/>
            <a:ext cx="4028900" cy="27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 txBox="1"/>
          <p:nvPr>
            <p:ph type="title"/>
          </p:nvPr>
        </p:nvSpPr>
        <p:spPr>
          <a:xfrm>
            <a:off x="146900" y="-4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pic>
        <p:nvPicPr>
          <p:cNvPr id="433" name="Google Shape;4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373" y="0"/>
            <a:ext cx="6602301" cy="22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00" y="2291850"/>
            <a:ext cx="3127741" cy="26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3"/>
          <p:cNvSpPr/>
          <p:nvPr/>
        </p:nvSpPr>
        <p:spPr>
          <a:xfrm>
            <a:off x="3522175" y="3183800"/>
            <a:ext cx="992700" cy="74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ual example of a rule learned in Association Rule Learning" id="440" name="Google Shape;440;p44"/>
          <p:cNvPicPr preferRelativeResize="0"/>
          <p:nvPr/>
        </p:nvPicPr>
        <p:blipFill rotWithShape="1">
          <a:blip r:embed="rId3">
            <a:alphaModFix/>
          </a:blip>
          <a:srcRect b="11333" l="15007" r="14768" t="21525"/>
          <a:stretch/>
        </p:blipFill>
        <p:spPr>
          <a:xfrm>
            <a:off x="400175" y="0"/>
            <a:ext cx="71665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4"/>
          <p:cNvSpPr txBox="1"/>
          <p:nvPr>
            <p:ph type="title"/>
          </p:nvPr>
        </p:nvSpPr>
        <p:spPr>
          <a:xfrm>
            <a:off x="146900" y="-4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Reinforcement Learning</a:t>
            </a:r>
            <a:endParaRPr/>
          </a:p>
        </p:txBody>
      </p:sp>
      <p:sp>
        <p:nvSpPr>
          <p:cNvPr id="447" name="Google Shape;447;p4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850" y="254850"/>
            <a:ext cx="1232600" cy="11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7"/>
          <p:cNvSpPr txBox="1"/>
          <p:nvPr>
            <p:ph type="title"/>
          </p:nvPr>
        </p:nvSpPr>
        <p:spPr>
          <a:xfrm>
            <a:off x="146900" y="-4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pic>
        <p:nvPicPr>
          <p:cNvPr id="462" name="Google Shape;4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7700"/>
            <a:ext cx="6123349" cy="40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6800" y="1294075"/>
            <a:ext cx="2263050" cy="22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350" y="3557125"/>
            <a:ext cx="1163941" cy="10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838" y="354330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8"/>
          <p:cNvSpPr txBox="1"/>
          <p:nvPr>
            <p:ph type="title"/>
          </p:nvPr>
        </p:nvSpPr>
        <p:spPr>
          <a:xfrm>
            <a:off x="146900" y="-4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pic>
        <p:nvPicPr>
          <p:cNvPr id="471" name="Google Shape;4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550" y="0"/>
            <a:ext cx="4122067" cy="5115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phaGo, Lee Sedol, and the Reassuring Future of Humans and Machines | The  New Yorker" id="472" name="Google Shape;47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525" y="654500"/>
            <a:ext cx="2960829" cy="19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438563"/>
            <a:ext cx="24860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425" y="2353100"/>
            <a:ext cx="2844625" cy="191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/>
          <p:nvPr>
            <p:ph type="title"/>
          </p:nvPr>
        </p:nvSpPr>
        <p:spPr>
          <a:xfrm>
            <a:off x="146900" y="-4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480" name="Google Shape;480;p49"/>
          <p:cNvSpPr txBox="1"/>
          <p:nvPr/>
        </p:nvSpPr>
        <p:spPr>
          <a:xfrm>
            <a:off x="146900" y="435475"/>
            <a:ext cx="86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r>
              <a:rPr lang="en"/>
              <a:t> Move forward while minimizing how often it fails and the energy it expends.</a:t>
            </a:r>
            <a:endParaRPr/>
          </a:p>
        </p:txBody>
      </p:sp>
      <p:pic>
        <p:nvPicPr>
          <p:cNvPr id="481" name="Google Shape;4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200" y="788275"/>
            <a:ext cx="3843949" cy="21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50" y="812725"/>
            <a:ext cx="4040050" cy="40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0362" y="2978075"/>
            <a:ext cx="3849631" cy="21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9"/>
          <p:cNvSpPr txBox="1"/>
          <p:nvPr/>
        </p:nvSpPr>
        <p:spPr>
          <a:xfrm>
            <a:off x="1008975" y="4776575"/>
            <a:ext cx="218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Phase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"/>
          <p:cNvSpPr txBox="1"/>
          <p:nvPr>
            <p:ph type="title"/>
          </p:nvPr>
        </p:nvSpPr>
        <p:spPr>
          <a:xfrm>
            <a:off x="146900" y="-4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490" name="Google Shape;490;p50"/>
          <p:cNvSpPr txBox="1"/>
          <p:nvPr/>
        </p:nvSpPr>
        <p:spPr>
          <a:xfrm>
            <a:off x="146900" y="435475"/>
            <a:ext cx="86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Move forward while minimizing how often it fails and the energy it expends.</a:t>
            </a:r>
            <a:endParaRPr/>
          </a:p>
        </p:txBody>
      </p:sp>
      <p:pic>
        <p:nvPicPr>
          <p:cNvPr id="491" name="Google Shape;4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712" y="729750"/>
            <a:ext cx="3848930" cy="21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00" y="1529500"/>
            <a:ext cx="3973162" cy="298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849" y="3047575"/>
            <a:ext cx="3848950" cy="216502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0"/>
          <p:cNvSpPr txBox="1"/>
          <p:nvPr/>
        </p:nvSpPr>
        <p:spPr>
          <a:xfrm>
            <a:off x="1008975" y="4471775"/>
            <a:ext cx="218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Phase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48300"/>
            <a:ext cx="8994225" cy="31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01" y="3102100"/>
            <a:ext cx="2949334" cy="196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900" y="3107700"/>
            <a:ext cx="3357402" cy="18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4080" y="3102100"/>
            <a:ext cx="2620259" cy="196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51"/>
          <p:cNvCxnSpPr/>
          <p:nvPr/>
        </p:nvCxnSpPr>
        <p:spPr>
          <a:xfrm rot="10800000">
            <a:off x="6641300" y="1771375"/>
            <a:ext cx="11700" cy="400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Supervised Learning</a:t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" y="623812"/>
            <a:ext cx="9090400" cy="38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2"/>
          <p:cNvSpPr txBox="1"/>
          <p:nvPr/>
        </p:nvSpPr>
        <p:spPr>
          <a:xfrm>
            <a:off x="262350" y="1657675"/>
            <a:ext cx="29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Parametric/Non-parametric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p52"/>
          <p:cNvSpPr txBox="1"/>
          <p:nvPr>
            <p:ph type="title"/>
          </p:nvPr>
        </p:nvSpPr>
        <p:spPr>
          <a:xfrm>
            <a:off x="146900" y="-4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“Intro to Machine Learning”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800" y="1360700"/>
            <a:ext cx="1699700" cy="16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" y="0"/>
            <a:ext cx="771931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5">
            <a:alphaModFix/>
          </a:blip>
          <a:srcRect b="2957" l="0" r="21972" t="21411"/>
          <a:stretch/>
        </p:blipFill>
        <p:spPr>
          <a:xfrm>
            <a:off x="7862725" y="3135575"/>
            <a:ext cx="1416175" cy="183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100" y="-30200"/>
            <a:ext cx="1699701" cy="16997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7777500" y="-52650"/>
            <a:ext cx="15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Yellow color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25" y="0"/>
            <a:ext cx="8277875" cy="46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0" y="-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Neurons 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258325" y="4463475"/>
            <a:ext cx="894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Synapses refer to </a:t>
            </a:r>
            <a:r>
              <a:rPr b="1" lang="en" sz="1800"/>
              <a:t>the points of contact between neurons where information is passed from one neuron to the next</a:t>
            </a:r>
            <a:r>
              <a:rPr lang="en" sz="1800"/>
              <a:t>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94000" y="12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Based Solution: Reading Postcode </a:t>
            </a:r>
            <a:endParaRPr/>
          </a:p>
        </p:txBody>
      </p:sp>
      <p:pic>
        <p:nvPicPr>
          <p:cNvPr descr="Researchers Expanded the Popular MNIST Dataset With 50 000 New Images"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0" y="2108250"/>
            <a:ext cx="4646426" cy="278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321175" y="4802475"/>
            <a:ext cx="67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Data and Labels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669300" y="4726275"/>
            <a:ext cx="34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Neural Network and Training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825" y="736263"/>
            <a:ext cx="2671350" cy="13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5">
            <a:alphaModFix/>
          </a:blip>
          <a:srcRect b="0" l="0" r="26204" t="0"/>
          <a:stretch/>
        </p:blipFill>
        <p:spPr>
          <a:xfrm>
            <a:off x="4746250" y="1862925"/>
            <a:ext cx="4340950" cy="286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8453825" y="2206875"/>
            <a:ext cx="690300" cy="36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0" y="560525"/>
            <a:ext cx="2807150" cy="17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100" y="560551"/>
            <a:ext cx="2807150" cy="175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550" y="560550"/>
            <a:ext cx="2807150" cy="175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100" y="2939775"/>
            <a:ext cx="2807150" cy="175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77175" y="22947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Translation invariance</a:t>
            </a:r>
            <a:endParaRPr b="1"/>
          </a:p>
        </p:txBody>
      </p:sp>
      <p:sp>
        <p:nvSpPr>
          <p:cNvPr id="119" name="Google Shape;119;p20"/>
          <p:cNvSpPr txBox="1"/>
          <p:nvPr/>
        </p:nvSpPr>
        <p:spPr>
          <a:xfrm>
            <a:off x="3779550" y="22947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Rotation invariance</a:t>
            </a:r>
            <a:endParaRPr b="1"/>
          </a:p>
        </p:txBody>
      </p:sp>
      <p:sp>
        <p:nvSpPr>
          <p:cNvPr id="120" name="Google Shape;120;p20"/>
          <p:cNvSpPr txBox="1"/>
          <p:nvPr/>
        </p:nvSpPr>
        <p:spPr>
          <a:xfrm>
            <a:off x="6979950" y="22947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Scale invariance</a:t>
            </a:r>
            <a:endParaRPr b="1"/>
          </a:p>
        </p:txBody>
      </p:sp>
      <p:sp>
        <p:nvSpPr>
          <p:cNvPr id="121" name="Google Shape;121;p20"/>
          <p:cNvSpPr txBox="1"/>
          <p:nvPr/>
        </p:nvSpPr>
        <p:spPr>
          <a:xfrm>
            <a:off x="653375" y="47331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Squeeze invariance</a:t>
            </a:r>
            <a:endParaRPr b="1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7300" y="2939775"/>
            <a:ext cx="2807150" cy="175446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3721575" y="47331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Stroke-width invariance</a:t>
            </a:r>
            <a:endParaRPr b="1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8050" y="2939763"/>
            <a:ext cx="2807150" cy="17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6921975" y="46569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Noise invariance</a:t>
            </a:r>
            <a:endParaRPr b="1"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83100" y="-12175"/>
            <a:ext cx="899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r>
              <a:rPr lang="en"/>
              <a:t> for Reading Postcode </a:t>
            </a:r>
            <a:r>
              <a:rPr lang="en" sz="1700"/>
              <a:t>[LeCun </a:t>
            </a:r>
            <a:r>
              <a:rPr i="1" lang="en" sz="1700"/>
              <a:t>et al</a:t>
            </a:r>
            <a:r>
              <a:rPr lang="en" sz="1700"/>
              <a:t>.].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26204" t="0"/>
          <a:stretch/>
        </p:blipFill>
        <p:spPr>
          <a:xfrm>
            <a:off x="2930550" y="1288825"/>
            <a:ext cx="4755525" cy="31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3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r>
              <a:rPr lang="en"/>
              <a:t>: Inference/Testing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4650"/>
            <a:ext cx="4452251" cy="2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5400000">
            <a:off x="3000225" y="2784475"/>
            <a:ext cx="7863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8378875" y="1548375"/>
            <a:ext cx="258900" cy="288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7958150" y="2846950"/>
            <a:ext cx="258900" cy="21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67975" y="4702125"/>
            <a:ext cx="437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samples extracted from envelope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4303725" y="4141050"/>
            <a:ext cx="258900" cy="21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067850" y="4757100"/>
            <a:ext cx="34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Artificial Neural Network (ANN)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8586550" y="4680900"/>
            <a:ext cx="6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O/p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7135575" y="1700750"/>
            <a:ext cx="690300" cy="36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